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3645" y="445388"/>
            <a:ext cx="466470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147" y="1344929"/>
            <a:ext cx="1130970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3740" y="6589648"/>
            <a:ext cx="511365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9710" y="2398267"/>
            <a:ext cx="513715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5"/>
              <a:t>TYPES </a:t>
            </a:r>
            <a:r>
              <a:rPr dirty="0" sz="6000" spc="-5"/>
              <a:t>OF</a:t>
            </a:r>
            <a:r>
              <a:rPr dirty="0" sz="6000" spc="-60"/>
              <a:t> </a:t>
            </a:r>
            <a:r>
              <a:rPr dirty="0" sz="6000" spc="-20"/>
              <a:t>CROPS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32943" y="6589648"/>
            <a:ext cx="51136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© </a:t>
            </a:r>
            <a:r>
              <a:rPr dirty="0" sz="1400" spc="-15" b="1">
                <a:solidFill>
                  <a:srgbClr val="FFC000"/>
                </a:solidFill>
                <a:latin typeface="Calibri"/>
                <a:cs typeface="Calibri"/>
              </a:rPr>
              <a:t>Aviyal 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Presentations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 https://aviyalpresentations.wordpress.com/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954" y="929385"/>
            <a:ext cx="601726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7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dirty="0" u="heavy" sz="1800" spc="-1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Cotton</a:t>
            </a:r>
            <a:endParaRPr sz="1800">
              <a:latin typeface="Calibri"/>
              <a:cs typeface="Calibri"/>
            </a:endParaRPr>
          </a:p>
          <a:p>
            <a:pPr lvl="1" marL="820419" indent="-33845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820419" algn="l"/>
                <a:tab pos="821055" algn="l"/>
              </a:tabLst>
            </a:pP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It is a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fiber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is known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‘White</a:t>
            </a:r>
            <a:r>
              <a:rPr dirty="0" sz="1800" spc="8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60">
                <a:solidFill>
                  <a:srgbClr val="6F2F9F"/>
                </a:solidFill>
                <a:latin typeface="Calibri"/>
                <a:cs typeface="Calibri"/>
              </a:rPr>
              <a:t>gold’.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 is 3</a:t>
            </a:r>
            <a:r>
              <a:rPr dirty="0" baseline="25462" sz="1800" spc="-7">
                <a:solidFill>
                  <a:srgbClr val="6F2F9F"/>
                </a:solidFill>
                <a:latin typeface="Calibri"/>
                <a:cs typeface="Calibri"/>
              </a:rPr>
              <a:t>rd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production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cotton</a:t>
            </a:r>
            <a:r>
              <a:rPr dirty="0" sz="1800" spc="-6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worldwide.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5">
                <a:solidFill>
                  <a:srgbClr val="6F2F9F"/>
                </a:solidFill>
                <a:latin typeface="Calibri"/>
                <a:cs typeface="Calibri"/>
              </a:rPr>
              <a:t>Type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Crop:</a:t>
            </a:r>
            <a:r>
              <a:rPr dirty="0" sz="1800" spc="6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Kharif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Temperature: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21°C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to</a:t>
            </a:r>
            <a:r>
              <a:rPr dirty="0" sz="1800" spc="2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30°C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Rainfall: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60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to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120</a:t>
            </a:r>
            <a:r>
              <a:rPr dirty="0" sz="1800" spc="4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lvl="1" marL="768985" marR="55880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States: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Gujarat, Maharashtra, Andhra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Pradesh, Haryana, 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Madhya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Pradesh, Punjab, Rajasthan,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Karnataka, </a:t>
            </a:r>
            <a:r>
              <a:rPr dirty="0" sz="1800" spc="-30">
                <a:solidFill>
                  <a:srgbClr val="6F2F9F"/>
                </a:solidFill>
                <a:latin typeface="Calibri"/>
                <a:cs typeface="Calibri"/>
              </a:rPr>
              <a:t>Tamil 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Nadu,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Odisha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48055"/>
            <a:ext cx="5273039" cy="609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4241291"/>
            <a:ext cx="2763012" cy="165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51147" y="4241291"/>
            <a:ext cx="2619755" cy="1580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954" y="929385"/>
            <a:ext cx="61899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7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dirty="0" u="heavy" sz="1800" spc="-1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Sugarcane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Sugarcane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important cash</a:t>
            </a:r>
            <a:r>
              <a:rPr dirty="0" sz="1800" spc="4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crop.</a:t>
            </a:r>
            <a:endParaRPr sz="1800">
              <a:latin typeface="Calibri"/>
              <a:cs typeface="Calibri"/>
            </a:endParaRPr>
          </a:p>
          <a:p>
            <a:pPr lvl="1" marL="768985" marR="466090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stands at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r>
              <a:rPr dirty="0" baseline="25462" sz="1800">
                <a:solidFill>
                  <a:srgbClr val="6F2F9F"/>
                </a:solidFill>
                <a:latin typeface="Calibri"/>
                <a:cs typeface="Calibri"/>
              </a:rPr>
              <a:t>nd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position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among all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countries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world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its</a:t>
            </a:r>
            <a:r>
              <a:rPr dirty="0" sz="1800" spc="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production.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5">
                <a:solidFill>
                  <a:srgbClr val="6F2F9F"/>
                </a:solidFill>
                <a:latin typeface="Calibri"/>
                <a:cs typeface="Calibri"/>
              </a:rPr>
              <a:t>Type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crop: </a:t>
            </a: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Kharif,</a:t>
            </a:r>
            <a:r>
              <a:rPr dirty="0" sz="1800" spc="7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Rabi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Temperature: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20-26</a:t>
            </a:r>
            <a:r>
              <a:rPr dirty="0" sz="1800" spc="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°C</a:t>
            </a:r>
            <a:endParaRPr sz="1800">
              <a:latin typeface="Calibri"/>
              <a:cs typeface="Calibri"/>
            </a:endParaRPr>
          </a:p>
          <a:p>
            <a:pPr lvl="1" marL="768985" marR="68580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States: Uttar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Pradesh, Maharashtra, </a:t>
            </a:r>
            <a:r>
              <a:rPr dirty="0" sz="1800" spc="-30">
                <a:solidFill>
                  <a:srgbClr val="6F2F9F"/>
                </a:solidFill>
                <a:latin typeface="Calibri"/>
                <a:cs typeface="Calibri"/>
              </a:rPr>
              <a:t>Tamil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Nadu, Haryana,  Punjab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695" y="4241291"/>
            <a:ext cx="2619756" cy="1741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308" y="4241291"/>
            <a:ext cx="2282952" cy="1741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58356" y="554736"/>
            <a:ext cx="5341620" cy="5882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954" y="929385"/>
            <a:ext cx="619125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7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dirty="0" u="heavy" sz="1800" spc="-5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Tea</a:t>
            </a:r>
            <a:endParaRPr sz="1800">
              <a:latin typeface="Calibri"/>
              <a:cs typeface="Calibri"/>
            </a:endParaRPr>
          </a:p>
          <a:p>
            <a:pPr lvl="1" marL="768985" marR="39941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It’s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 labour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intensive crop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and 50%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employees 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are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 women.</a:t>
            </a:r>
            <a:endParaRPr sz="1800">
              <a:latin typeface="Calibri"/>
              <a:cs typeface="Calibri"/>
            </a:endParaRPr>
          </a:p>
          <a:p>
            <a:pPr lvl="1" marL="768985" marR="81280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 is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2</a:t>
            </a:r>
            <a:r>
              <a:rPr dirty="0" baseline="25462" sz="1800">
                <a:solidFill>
                  <a:srgbClr val="6F2F9F"/>
                </a:solidFill>
                <a:latin typeface="Calibri"/>
                <a:cs typeface="Calibri"/>
              </a:rPr>
              <a:t>nd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largest producer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and 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largest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consumer  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tea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1800" spc="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world.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Temperature: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20-30</a:t>
            </a:r>
            <a:r>
              <a:rPr dirty="0" sz="1800" spc="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°C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Rainfall: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150-300</a:t>
            </a:r>
            <a:r>
              <a:rPr dirty="0" sz="1800" spc="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States: Kerala,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Assam,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Meghalaya,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Himachal</a:t>
            </a:r>
            <a:r>
              <a:rPr dirty="0" sz="1800" spc="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Pradesh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90943" y="231647"/>
            <a:ext cx="5268467" cy="639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9747" y="4256532"/>
            <a:ext cx="2953512" cy="155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01796" y="4256532"/>
            <a:ext cx="2610612" cy="1551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174" y="411226"/>
            <a:ext cx="749300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u="heavy" sz="180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Spices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Temperature: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10-30</a:t>
            </a:r>
            <a:r>
              <a:rPr dirty="0" sz="1800" spc="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°C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Rainfall: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200-300</a:t>
            </a:r>
            <a:r>
              <a:rPr dirty="0" sz="1800" spc="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Some of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spices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produced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India </a:t>
            </a: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(state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wise)</a:t>
            </a:r>
            <a:r>
              <a:rPr dirty="0" sz="1800" spc="114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are:</a:t>
            </a:r>
            <a:endParaRPr sz="1800">
              <a:latin typeface="Calibri"/>
              <a:cs typeface="Calibri"/>
            </a:endParaRPr>
          </a:p>
          <a:p>
            <a:pPr lvl="2" marL="1213485" indent="-287655">
              <a:lnSpc>
                <a:spcPct val="100000"/>
              </a:lnSpc>
              <a:buFont typeface="Wingdings"/>
              <a:buChar char=""/>
              <a:tabLst>
                <a:tab pos="12141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Cardamom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(Queen 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Aromatic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Spices)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– Assam,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Kerala, </a:t>
            </a:r>
            <a:r>
              <a:rPr dirty="0" sz="1800" spc="-35">
                <a:solidFill>
                  <a:srgbClr val="6F2F9F"/>
                </a:solidFill>
                <a:latin typeface="Calibri"/>
                <a:cs typeface="Calibri"/>
              </a:rPr>
              <a:t>Tamil</a:t>
            </a:r>
            <a:r>
              <a:rPr dirty="0" sz="1800" spc="14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Nadu</a:t>
            </a:r>
            <a:endParaRPr sz="1800">
              <a:latin typeface="Calibri"/>
              <a:cs typeface="Calibri"/>
            </a:endParaRPr>
          </a:p>
          <a:p>
            <a:pPr lvl="2" marL="1213485" indent="-287655">
              <a:lnSpc>
                <a:spcPct val="100000"/>
              </a:lnSpc>
              <a:buFont typeface="Wingdings"/>
              <a:buChar char=""/>
              <a:tabLst>
                <a:tab pos="12141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Pepper (King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Spices)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dirty="0" sz="1800" spc="9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Kerala</a:t>
            </a:r>
            <a:endParaRPr sz="1800">
              <a:latin typeface="Calibri"/>
              <a:cs typeface="Calibri"/>
            </a:endParaRPr>
          </a:p>
          <a:p>
            <a:pPr lvl="2" marL="1213485" indent="-287655">
              <a:lnSpc>
                <a:spcPct val="100000"/>
              </a:lnSpc>
              <a:buFont typeface="Wingdings"/>
              <a:buChar char=""/>
              <a:tabLst>
                <a:tab pos="12141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Chillies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–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Andhra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Pradesh,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Maharashtra,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Odisha,</a:t>
            </a:r>
            <a:r>
              <a:rPr dirty="0" sz="1800" spc="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Rajasthan</a:t>
            </a:r>
            <a:endParaRPr sz="1800">
              <a:latin typeface="Calibri"/>
              <a:cs typeface="Calibri"/>
            </a:endParaRPr>
          </a:p>
          <a:p>
            <a:pPr lvl="2" marL="1213485" indent="-287655">
              <a:lnSpc>
                <a:spcPct val="100000"/>
              </a:lnSpc>
              <a:buFont typeface="Wingdings"/>
              <a:buChar char=""/>
              <a:tabLst>
                <a:tab pos="1214120" algn="l"/>
              </a:tabLst>
            </a:pP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Turmeric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–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Andhra Pradesh,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Karnataka, </a:t>
            </a:r>
            <a:r>
              <a:rPr dirty="0" sz="1800" spc="-30">
                <a:solidFill>
                  <a:srgbClr val="6F2F9F"/>
                </a:solidFill>
                <a:latin typeface="Calibri"/>
                <a:cs typeface="Calibri"/>
              </a:rPr>
              <a:t>Tamil</a:t>
            </a:r>
            <a:r>
              <a:rPr dirty="0" sz="1800" spc="8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Nadu</a:t>
            </a:r>
            <a:endParaRPr sz="1800">
              <a:latin typeface="Calibri"/>
              <a:cs typeface="Calibri"/>
            </a:endParaRPr>
          </a:p>
          <a:p>
            <a:pPr lvl="2" marL="1213485" indent="-287655">
              <a:lnSpc>
                <a:spcPct val="100000"/>
              </a:lnSpc>
              <a:buFont typeface="Wingdings"/>
              <a:buChar char=""/>
              <a:tabLst>
                <a:tab pos="1214120" algn="l"/>
              </a:tabLst>
            </a:pP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Nutmeg –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Kerala</a:t>
            </a:r>
            <a:endParaRPr sz="1800">
              <a:latin typeface="Calibri"/>
              <a:cs typeface="Calibri"/>
            </a:endParaRPr>
          </a:p>
          <a:p>
            <a:pPr lvl="2" marL="1213485" indent="-287655">
              <a:lnSpc>
                <a:spcPct val="100000"/>
              </a:lnSpc>
              <a:buFont typeface="Wingdings"/>
              <a:buChar char=""/>
              <a:tabLst>
                <a:tab pos="12141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Areca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nut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–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Kerala, Karnataka, </a:t>
            </a:r>
            <a:r>
              <a:rPr dirty="0" sz="1800" spc="-25">
                <a:solidFill>
                  <a:srgbClr val="6F2F9F"/>
                </a:solidFill>
                <a:latin typeface="Calibri"/>
                <a:cs typeface="Calibri"/>
              </a:rPr>
              <a:t>Tripura,</a:t>
            </a:r>
            <a:r>
              <a:rPr dirty="0" sz="1800" spc="7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Assam</a:t>
            </a:r>
            <a:endParaRPr sz="1800">
              <a:latin typeface="Calibri"/>
              <a:cs typeface="Calibri"/>
            </a:endParaRPr>
          </a:p>
          <a:p>
            <a:pPr lvl="2" marL="1213485" indent="-287655">
              <a:lnSpc>
                <a:spcPct val="100000"/>
              </a:lnSpc>
              <a:buFont typeface="Wingdings"/>
              <a:buChar char=""/>
              <a:tabLst>
                <a:tab pos="12141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Cinnamon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dirty="0" sz="1800" spc="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Kerala</a:t>
            </a:r>
            <a:endParaRPr sz="1800">
              <a:latin typeface="Calibri"/>
              <a:cs typeface="Calibri"/>
            </a:endParaRPr>
          </a:p>
          <a:p>
            <a:pPr lvl="2" marL="1213485" indent="-28765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2141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Clove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dirty="0" sz="1800" spc="2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Kerala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19" y="4213859"/>
            <a:ext cx="2418588" cy="188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2084" y="4213859"/>
            <a:ext cx="2618232" cy="1885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59495" y="4213859"/>
            <a:ext cx="2619755" cy="1885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1241" y="170433"/>
            <a:ext cx="22320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CONCLUSION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583" y="1115314"/>
            <a:ext cx="908875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 is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second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largest producer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various</a:t>
            </a:r>
            <a:r>
              <a:rPr dirty="0" sz="1800" spc="5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 has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diverse variety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crops grown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different</a:t>
            </a:r>
            <a:r>
              <a:rPr dirty="0" sz="1800" spc="9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seasons.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If 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problems faced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agriculture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field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are overcome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by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use 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various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strategies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,</a:t>
            </a:r>
            <a:r>
              <a:rPr dirty="0" sz="1800" spc="254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we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can become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no.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1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producer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exporter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1800" spc="1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world.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2009" y="2796997"/>
            <a:ext cx="354774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00AF50"/>
                </a:solidFill>
                <a:latin typeface="Arial Narrow"/>
                <a:cs typeface="Arial Narrow"/>
              </a:rPr>
              <a:t>THANK</a:t>
            </a:r>
            <a:r>
              <a:rPr dirty="0" sz="5400" spc="-140" b="1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dirty="0" sz="5400" b="1">
                <a:solidFill>
                  <a:srgbClr val="00AF50"/>
                </a:solidFill>
                <a:latin typeface="Arial Narrow"/>
                <a:cs typeface="Arial Narrow"/>
              </a:rPr>
              <a:t>YOU!</a:t>
            </a:r>
            <a:endParaRPr sz="5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1597" y="445388"/>
            <a:ext cx="26276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CROPS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 spc="-5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147" y="1619250"/>
            <a:ext cx="96012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Agriculture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plays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vital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role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Indian</a:t>
            </a:r>
            <a:r>
              <a:rPr dirty="0" sz="1800" spc="11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economy.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Agriculture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backbone of our</a:t>
            </a:r>
            <a:r>
              <a:rPr dirty="0" sz="1800" spc="9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country.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Two-third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total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population of India is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engaged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agricultural</a:t>
            </a:r>
            <a:r>
              <a:rPr dirty="0" sz="1800" spc="15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activities.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 is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top producer country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many</a:t>
            </a:r>
            <a:r>
              <a:rPr dirty="0" sz="1800" spc="7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Some of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 b="1">
                <a:solidFill>
                  <a:srgbClr val="6F2F9F"/>
                </a:solidFill>
                <a:latin typeface="Calibri"/>
                <a:cs typeface="Calibri"/>
              </a:rPr>
              <a:t>major 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crops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produced here are </a:t>
            </a:r>
            <a:r>
              <a:rPr dirty="0" sz="1800" spc="-5" b="1">
                <a:solidFill>
                  <a:srgbClr val="6F2F9F"/>
                </a:solidFill>
                <a:latin typeface="Calibri"/>
                <a:cs typeface="Calibri"/>
              </a:rPr>
              <a:t>wheat, rice, 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cotton, sugarcane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also 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tea, </a:t>
            </a:r>
            <a:r>
              <a:rPr dirty="0" sz="1800" spc="-5" b="1">
                <a:solidFill>
                  <a:srgbClr val="6F2F9F"/>
                </a:solidFill>
                <a:latin typeface="Calibri"/>
                <a:cs typeface="Calibri"/>
              </a:rPr>
              <a:t>spices,</a:t>
            </a:r>
            <a:r>
              <a:rPr dirty="0" sz="1800" spc="114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6F2F9F"/>
                </a:solidFill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0975" y="4239767"/>
            <a:ext cx="2628900" cy="1743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52644" y="4239767"/>
            <a:ext cx="2142744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31935" y="4239767"/>
            <a:ext cx="2743200" cy="1667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32943" y="6589648"/>
            <a:ext cx="51136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© </a:t>
            </a:r>
            <a:r>
              <a:rPr dirty="0" sz="1400" spc="-15" b="1">
                <a:solidFill>
                  <a:srgbClr val="FFC000"/>
                </a:solidFill>
                <a:latin typeface="Calibri"/>
                <a:cs typeface="Calibri"/>
              </a:rPr>
              <a:t>Aviyal 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Presentations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 https://aviyalpresentations.wordpress.com/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CLASSIFICATION </a:t>
            </a:r>
            <a:r>
              <a:rPr dirty="0" spc="-5"/>
              <a:t>OF</a:t>
            </a:r>
            <a:r>
              <a:rPr dirty="0" spc="40"/>
              <a:t> </a:t>
            </a:r>
            <a:r>
              <a:rPr dirty="0" spc="-10"/>
              <a:t>CROPS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147" y="1344929"/>
            <a:ext cx="66281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Crops are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classified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into following three categories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based on</a:t>
            </a:r>
            <a:r>
              <a:rPr dirty="0" sz="1800" spc="14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season:</a:t>
            </a:r>
            <a:endParaRPr sz="18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Kharif</a:t>
            </a:r>
            <a:r>
              <a:rPr dirty="0" sz="1800" spc="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Rabi</a:t>
            </a:r>
            <a:r>
              <a:rPr dirty="0" sz="1800" spc="-8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Zaid</a:t>
            </a:r>
            <a:r>
              <a:rPr dirty="0" sz="18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6296" y="4329684"/>
            <a:ext cx="3561588" cy="184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30340" y="4329684"/>
            <a:ext cx="2599944" cy="1763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17611" y="5091176"/>
            <a:ext cx="992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00"/>
                </a:solidFill>
                <a:latin typeface="Calibri"/>
                <a:cs typeface="Calibri"/>
              </a:rPr>
              <a:t>Zaid</a:t>
            </a:r>
            <a:r>
              <a:rPr dirty="0" sz="1800" spc="-6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943" y="6589648"/>
            <a:ext cx="51136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© </a:t>
            </a:r>
            <a:r>
              <a:rPr dirty="0" sz="1400" spc="-15" b="1">
                <a:solidFill>
                  <a:srgbClr val="FFC000"/>
                </a:solidFill>
                <a:latin typeface="Calibri"/>
                <a:cs typeface="Calibri"/>
              </a:rPr>
              <a:t>Aviyal 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Presentations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 https://aviyalpresentations.wordpress.com/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CLASSIFICATION </a:t>
            </a:r>
            <a:r>
              <a:rPr dirty="0" spc="-5"/>
              <a:t>OF</a:t>
            </a:r>
            <a:r>
              <a:rPr dirty="0" spc="40"/>
              <a:t> </a:t>
            </a:r>
            <a:r>
              <a:rPr dirty="0" spc="-10"/>
              <a:t>CROPS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147" y="1344929"/>
            <a:ext cx="1070165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 spc="-5" b="1">
                <a:solidFill>
                  <a:srgbClr val="6F2F9F"/>
                </a:solidFill>
                <a:latin typeface="Calibri"/>
                <a:cs typeface="Calibri"/>
              </a:rPr>
              <a:t>1.	</a:t>
            </a:r>
            <a:r>
              <a:rPr dirty="0" u="heavy" sz="180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Kharif</a:t>
            </a:r>
            <a:r>
              <a:rPr dirty="0" u="heavy" sz="18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Kharif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means "autumn"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dirty="0" sz="1800" spc="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Arabic.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Also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known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as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monsoon</a:t>
            </a:r>
            <a:r>
              <a:rPr dirty="0" sz="1800" spc="1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Sown in: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June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(beginning of</a:t>
            </a:r>
            <a:r>
              <a:rPr dirty="0" sz="1800" spc="7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monsoon)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Harvested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in: November (end of</a:t>
            </a:r>
            <a:r>
              <a:rPr dirty="0" sz="1800" spc="5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monsoon)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dependent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on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quantity of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rain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dirty="0" sz="1800" spc="7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water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Examples: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Cotton,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Soyabean,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Sugarcane, </a:t>
            </a: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Turmeric,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Paddy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(Rice),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Maize,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Moong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(Pulses), Groundnut,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Red</a:t>
            </a:r>
            <a:r>
              <a:rPr dirty="0" sz="1800" spc="2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Chillies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19" y="4219955"/>
            <a:ext cx="2686812" cy="170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5028" y="4181855"/>
            <a:ext cx="2619755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74964" y="4168140"/>
            <a:ext cx="2276855" cy="1757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02435" y="6039408"/>
            <a:ext cx="656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00"/>
                </a:solidFill>
                <a:latin typeface="Calibri"/>
                <a:cs typeface="Calibri"/>
              </a:rPr>
              <a:t>Cotton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943" y="6589648"/>
            <a:ext cx="51136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© </a:t>
            </a:r>
            <a:r>
              <a:rPr dirty="0" sz="1400" spc="-15" b="1">
                <a:solidFill>
                  <a:srgbClr val="FFC000"/>
                </a:solidFill>
                <a:latin typeface="Calibri"/>
                <a:cs typeface="Calibri"/>
              </a:rPr>
              <a:t>Aviyal 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Presentations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 https://aviyalpresentations.wordpress.com/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285" y="5941872"/>
            <a:ext cx="9785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00"/>
                </a:solidFill>
                <a:latin typeface="Calibri"/>
                <a:cs typeface="Calibri"/>
              </a:rPr>
              <a:t>Su</a:t>
            </a:r>
            <a:r>
              <a:rPr dirty="0" sz="1800" spc="-35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ane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3394" y="5941872"/>
            <a:ext cx="5924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addy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862" y="461898"/>
            <a:ext cx="929132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2265" algn="l"/>
              </a:tabLst>
            </a:pPr>
            <a:r>
              <a:rPr dirty="0" sz="1800" spc="-5" b="1">
                <a:solidFill>
                  <a:srgbClr val="6F2F9F"/>
                </a:solidFill>
                <a:latin typeface="Calibri"/>
                <a:cs typeface="Calibri"/>
              </a:rPr>
              <a:t>2.	</a:t>
            </a:r>
            <a:r>
              <a:rPr dirty="0" u="heavy" sz="18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Rabi</a:t>
            </a:r>
            <a:r>
              <a:rPr dirty="0" u="heavy" sz="1800" spc="-1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Crops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Rabi means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“spring"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dirty="0" sz="1800" spc="2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Arabic.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Also known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winter</a:t>
            </a:r>
            <a:r>
              <a:rPr dirty="0" sz="1800" spc="2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crop.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Sown in: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mid-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November(end of</a:t>
            </a:r>
            <a:r>
              <a:rPr dirty="0" sz="1800" spc="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monsoon)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Harvested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in:</a:t>
            </a:r>
            <a:r>
              <a:rPr dirty="0" sz="1800" spc="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April/May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crops are grown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either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with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rainwater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that has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percolated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into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ground, or with</a:t>
            </a:r>
            <a:r>
              <a:rPr dirty="0" sz="1800" spc="25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irrigation.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Examples: </a:t>
            </a:r>
            <a:r>
              <a:rPr dirty="0" sz="1800" spc="-25">
                <a:solidFill>
                  <a:srgbClr val="6F2F9F"/>
                </a:solidFill>
                <a:latin typeface="Calibri"/>
                <a:cs typeface="Calibri"/>
              </a:rPr>
              <a:t>barley,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wheat, pea, onion,</a:t>
            </a:r>
            <a:r>
              <a:rPr dirty="0" sz="1800" spc="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tomato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2435" y="6039408"/>
            <a:ext cx="607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dirty="0" sz="1800" spc="5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2663" y="5571235"/>
            <a:ext cx="361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1994" y="5708396"/>
            <a:ext cx="589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Onion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7175" y="3904488"/>
            <a:ext cx="2153412" cy="2124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81144" y="3904488"/>
            <a:ext cx="28575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70976" y="3810000"/>
            <a:ext cx="2542031" cy="179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0329" y="6589648"/>
            <a:ext cx="51136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© </a:t>
            </a:r>
            <a:r>
              <a:rPr dirty="0" sz="1400" spc="-15" b="1">
                <a:solidFill>
                  <a:srgbClr val="FFC000"/>
                </a:solidFill>
                <a:latin typeface="Calibri"/>
                <a:cs typeface="Calibri"/>
              </a:rPr>
              <a:t>Aviyal 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Presentations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https://aviyalpresentations.wordpress.com/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726" y="506984"/>
            <a:ext cx="89128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2265" algn="l"/>
              </a:tabLst>
            </a:pPr>
            <a:r>
              <a:rPr dirty="0" sz="1800" spc="-5" b="1">
                <a:solidFill>
                  <a:srgbClr val="6F2F9F"/>
                </a:solidFill>
                <a:latin typeface="Calibri"/>
                <a:cs typeface="Calibri"/>
              </a:rPr>
              <a:t>3.	</a:t>
            </a:r>
            <a:r>
              <a:rPr dirty="0" u="heavy" sz="18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Zaid</a:t>
            </a:r>
            <a:r>
              <a:rPr dirty="0" u="heavy" sz="1800" spc="-1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Also known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“summer</a:t>
            </a: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6F2F9F"/>
                </a:solidFill>
                <a:latin typeface="Calibri"/>
                <a:cs typeface="Calibri"/>
              </a:rPr>
              <a:t>crops”.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Grown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: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March to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June(between Kharif and</a:t>
            </a:r>
            <a:r>
              <a:rPr dirty="0" sz="1800" spc="9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Rabi)</a:t>
            </a:r>
            <a:endParaRPr sz="18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They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require warm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dry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weather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for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major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growth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period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longer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day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length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for</a:t>
            </a:r>
            <a:r>
              <a:rPr dirty="0" sz="1800" spc="17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flowering.</a:t>
            </a:r>
            <a:endParaRPr sz="1800">
              <a:latin typeface="Calibri"/>
              <a:cs typeface="Calibri"/>
            </a:endParaRPr>
          </a:p>
          <a:p>
            <a:pPr marL="337820" indent="-338455">
              <a:lnSpc>
                <a:spcPct val="100000"/>
              </a:lnSpc>
              <a:buFont typeface="Arial"/>
              <a:buChar char="•"/>
              <a:tabLst>
                <a:tab pos="337820" algn="l"/>
                <a:tab pos="338455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Examples: Pumpkin,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bitter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guard,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muskmelon,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watermelon,</a:t>
            </a:r>
            <a:r>
              <a:rPr dirty="0" sz="1800" spc="7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cucumber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1189" y="5337428"/>
            <a:ext cx="842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FF00"/>
                </a:solidFill>
                <a:latin typeface="Calibri"/>
                <a:cs typeface="Calibri"/>
              </a:rPr>
              <a:t>um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pk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8338" y="5731255"/>
            <a:ext cx="1128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Bitter</a:t>
            </a:r>
            <a:r>
              <a:rPr dirty="0" sz="1800" spc="-8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00"/>
                </a:solidFill>
                <a:latin typeface="Calibri"/>
                <a:cs typeface="Calibri"/>
              </a:rPr>
              <a:t>guard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7933" y="5833364"/>
            <a:ext cx="1174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Musk</a:t>
            </a:r>
            <a:r>
              <a:rPr dirty="0" sz="1800" spc="-9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melon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895" y="3936491"/>
            <a:ext cx="3704844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72228" y="3936491"/>
            <a:ext cx="2619755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36507" y="3966971"/>
            <a:ext cx="2467355" cy="1847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0329" y="6589648"/>
            <a:ext cx="51136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© </a:t>
            </a:r>
            <a:r>
              <a:rPr dirty="0" sz="1400" spc="-15" b="1">
                <a:solidFill>
                  <a:srgbClr val="FFC000"/>
                </a:solidFill>
                <a:latin typeface="Calibri"/>
                <a:cs typeface="Calibri"/>
              </a:rPr>
              <a:t>Aviyal 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Presentations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https://aviyalpresentations.wordpress.com/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CLASSIFICATION </a:t>
            </a:r>
            <a:r>
              <a:rPr dirty="0" spc="-5"/>
              <a:t>OF</a:t>
            </a:r>
            <a:r>
              <a:rPr dirty="0" spc="40"/>
              <a:t> </a:t>
            </a:r>
            <a:r>
              <a:rPr dirty="0" spc="-10"/>
              <a:t>CROPS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366" y="1207389"/>
            <a:ext cx="7263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Crops are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classified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into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following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four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categories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based on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their</a:t>
            </a:r>
            <a:r>
              <a:rPr dirty="0" sz="1800" spc="14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usage.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566" y="1481709"/>
            <a:ext cx="889254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Food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crops(Crop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grown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for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human</a:t>
            </a:r>
            <a:r>
              <a:rPr dirty="0" sz="1800" spc="9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consumption.)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Cash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crops(crop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which is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grown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for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sale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to return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dirty="0" sz="1800" spc="11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profit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Plantation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(Crops grown large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land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areas called plantations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for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sale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to return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profit</a:t>
            </a:r>
            <a:r>
              <a:rPr dirty="0" sz="1800" spc="27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.)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Horticulture</a:t>
            </a:r>
            <a:r>
              <a:rPr dirty="0" sz="1800" spc="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6985" y="2685999"/>
            <a:ext cx="104266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Food</a:t>
            </a:r>
            <a:r>
              <a:rPr dirty="0" sz="1800" spc="-5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00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811" y="4873752"/>
            <a:ext cx="2761488" cy="165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0811" y="3003804"/>
            <a:ext cx="2761488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87546" y="2590291"/>
            <a:ext cx="10204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AF50"/>
                </a:solidFill>
                <a:latin typeface="Calibri"/>
                <a:cs typeface="Calibri"/>
              </a:rPr>
              <a:t>Cash</a:t>
            </a:r>
            <a:r>
              <a:rPr dirty="0" sz="18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AF50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0920" y="2900172"/>
            <a:ext cx="2534412" cy="1810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95115" y="4895088"/>
            <a:ext cx="2532888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795007" y="2512821"/>
            <a:ext cx="152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AF50"/>
                </a:solidFill>
                <a:latin typeface="Calibri"/>
                <a:cs typeface="Calibri"/>
              </a:rPr>
              <a:t>Plantation</a:t>
            </a:r>
            <a:r>
              <a:rPr dirty="0" sz="18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AF50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32447" y="2859023"/>
            <a:ext cx="2057400" cy="1741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32447" y="4858511"/>
            <a:ext cx="2133600" cy="152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746106" y="2470784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Horticulture</a:t>
            </a:r>
            <a:r>
              <a:rPr dirty="0" sz="1800" spc="37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crops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25940" y="2813304"/>
            <a:ext cx="2467355" cy="1848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425940" y="4840223"/>
            <a:ext cx="2467355" cy="1591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2366" y="6426809"/>
            <a:ext cx="569658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24195">
              <a:lnSpc>
                <a:spcPts val="129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© </a:t>
            </a:r>
            <a:r>
              <a:rPr dirty="0" sz="1400" spc="-15" b="1">
                <a:solidFill>
                  <a:srgbClr val="FFC000"/>
                </a:solidFill>
                <a:latin typeface="Calibri"/>
                <a:cs typeface="Calibri"/>
              </a:rPr>
              <a:t>Aviyal 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Presentations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r>
              <a:rPr dirty="0" sz="1400" spc="-4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https://aviyalpresentations.wordpress.com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1860" y="170433"/>
            <a:ext cx="3927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MAJOR </a:t>
            </a:r>
            <a:r>
              <a:rPr dirty="0" spc="-10"/>
              <a:t>CROPS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 spc="-5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693" y="686180"/>
            <a:ext cx="613727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7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dirty="0" u="heavy" sz="18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Rice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It’s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staple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crop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dirty="0" sz="1800" spc="5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India.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 is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5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r>
              <a:rPr dirty="0" baseline="25462" sz="1800" spc="7">
                <a:solidFill>
                  <a:srgbClr val="6F2F9F"/>
                </a:solidFill>
                <a:latin typeface="Calibri"/>
                <a:cs typeface="Calibri"/>
              </a:rPr>
              <a:t>nd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largest producer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rice in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1800" spc="-8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world.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5">
                <a:solidFill>
                  <a:srgbClr val="6F2F9F"/>
                </a:solidFill>
                <a:latin typeface="Calibri"/>
                <a:cs typeface="Calibri"/>
              </a:rPr>
              <a:t>Type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crop: </a:t>
            </a: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Kharif,</a:t>
            </a:r>
            <a:r>
              <a:rPr dirty="0" sz="1800" spc="6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Rabi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Temperature: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16°C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dirty="0" sz="1800" spc="2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27°C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Rainfall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: 100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cm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to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200</a:t>
            </a:r>
            <a:r>
              <a:rPr dirty="0" sz="1800" spc="5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lvl="1" marL="768985" marR="68580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Soil: rice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is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grown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well on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alluvial soil or on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fertile 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river basins.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It is also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grown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mixed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soil or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loamy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and 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clayey</a:t>
            </a:r>
            <a:r>
              <a:rPr dirty="0" sz="1800" spc="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soil.</a:t>
            </a:r>
            <a:endParaRPr sz="1800">
              <a:latin typeface="Calibri"/>
              <a:cs typeface="Calibri"/>
            </a:endParaRPr>
          </a:p>
          <a:p>
            <a:pPr lvl="1" marL="768985" marR="9461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States: </a:t>
            </a:r>
            <a:r>
              <a:rPr dirty="0" sz="1800" spc="-25">
                <a:solidFill>
                  <a:srgbClr val="6F2F9F"/>
                </a:solidFill>
                <a:latin typeface="Calibri"/>
                <a:cs typeface="Calibri"/>
              </a:rPr>
              <a:t>West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Bengal, </a:t>
            </a:r>
            <a:r>
              <a:rPr dirty="0" sz="1800" spc="-30">
                <a:solidFill>
                  <a:srgbClr val="6F2F9F"/>
                </a:solidFill>
                <a:latin typeface="Calibri"/>
                <a:cs typeface="Calibri"/>
              </a:rPr>
              <a:t>Bihar,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Orissa,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Andhra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Pradesh, </a:t>
            </a:r>
            <a:r>
              <a:rPr dirty="0" sz="1800" spc="-30">
                <a:solidFill>
                  <a:srgbClr val="6F2F9F"/>
                </a:solidFill>
                <a:latin typeface="Calibri"/>
                <a:cs typeface="Calibri"/>
              </a:rPr>
              <a:t>Tamil 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Nadu,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Kerala,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Assam,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Uttar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Pradesh,</a:t>
            </a:r>
            <a:r>
              <a:rPr dirty="0" sz="1800" spc="5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Punjab.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395" y="4248911"/>
            <a:ext cx="2618232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35552" y="4248911"/>
            <a:ext cx="2467355" cy="184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30795" y="748283"/>
            <a:ext cx="4927092" cy="5593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9778" y="6545071"/>
            <a:ext cx="50977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© </a:t>
            </a:r>
            <a:r>
              <a:rPr dirty="0" sz="1400" spc="-15" b="1">
                <a:solidFill>
                  <a:srgbClr val="FFC000"/>
                </a:solidFill>
                <a:latin typeface="Calibri"/>
                <a:cs typeface="Calibri"/>
              </a:rPr>
              <a:t>Aviyal </a:t>
            </a:r>
            <a:r>
              <a:rPr dirty="0" sz="1400" spc="-5" b="1">
                <a:solidFill>
                  <a:srgbClr val="FFC000"/>
                </a:solidFill>
                <a:latin typeface="Calibri"/>
                <a:cs typeface="Calibri"/>
              </a:rPr>
              <a:t>Presentations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r>
              <a:rPr dirty="0" sz="1400" spc="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https://aviyalpresentations.wordpress.com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954" y="929385"/>
            <a:ext cx="5880735" cy="2498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7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dirty="0" u="heavy" sz="18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Wheat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It is the 2</a:t>
            </a:r>
            <a:r>
              <a:rPr dirty="0" baseline="25462" sz="1800">
                <a:solidFill>
                  <a:srgbClr val="6F2F9F"/>
                </a:solidFill>
                <a:latin typeface="Calibri"/>
                <a:cs typeface="Calibri"/>
              </a:rPr>
              <a:t>nd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most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important </a:t>
            </a: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food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dirty="0" sz="1800" spc="-9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India.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India is second in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production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wheat</a:t>
            </a:r>
            <a:r>
              <a:rPr dirty="0" sz="1800" spc="8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worldwide.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5">
                <a:solidFill>
                  <a:srgbClr val="6F2F9F"/>
                </a:solidFill>
                <a:latin typeface="Calibri"/>
                <a:cs typeface="Calibri"/>
              </a:rPr>
              <a:t>Type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crop:</a:t>
            </a:r>
            <a:r>
              <a:rPr dirty="0" sz="1800" spc="4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Rabi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20">
                <a:solidFill>
                  <a:srgbClr val="6F2F9F"/>
                </a:solidFill>
                <a:latin typeface="Calibri"/>
                <a:cs typeface="Calibri"/>
              </a:rPr>
              <a:t>Temperature: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17-20</a:t>
            </a:r>
            <a:r>
              <a:rPr dirty="0" sz="1800" spc="2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°C</a:t>
            </a:r>
            <a:endParaRPr sz="1800">
              <a:latin typeface="Calibri"/>
              <a:cs typeface="Calibri"/>
            </a:endParaRPr>
          </a:p>
          <a:p>
            <a:pPr lvl="1" marL="768985" indent="-287020">
              <a:lnSpc>
                <a:spcPct val="100000"/>
              </a:lnSpc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0">
                <a:solidFill>
                  <a:srgbClr val="6F2F9F"/>
                </a:solidFill>
                <a:latin typeface="Calibri"/>
                <a:cs typeface="Calibri"/>
              </a:rPr>
              <a:t>Rainfall: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20-100 cm (ideal is </a:t>
            </a:r>
            <a:r>
              <a:rPr dirty="0" sz="1800">
                <a:solidFill>
                  <a:srgbClr val="6F2F9F"/>
                </a:solidFill>
                <a:latin typeface="Calibri"/>
                <a:cs typeface="Calibri"/>
              </a:rPr>
              <a:t>75</a:t>
            </a:r>
            <a:r>
              <a:rPr dirty="0" sz="1800" spc="9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Calibri"/>
                <a:cs typeface="Calibri"/>
              </a:rPr>
              <a:t>cm)</a:t>
            </a:r>
            <a:endParaRPr sz="1800">
              <a:latin typeface="Calibri"/>
              <a:cs typeface="Calibri"/>
            </a:endParaRPr>
          </a:p>
          <a:p>
            <a:pPr lvl="1" marL="768985" marR="55880" indent="-28702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dirty="0" sz="1800" spc="-15">
                <a:solidFill>
                  <a:srgbClr val="6F2F9F"/>
                </a:solidFill>
                <a:latin typeface="Calibri"/>
                <a:cs typeface="Calibri"/>
              </a:rPr>
              <a:t>States: </a:t>
            </a:r>
            <a:r>
              <a:rPr dirty="0" sz="1800" spc="-50">
                <a:solidFill>
                  <a:srgbClr val="6F2F9F"/>
                </a:solidFill>
                <a:latin typeface="Arial"/>
                <a:cs typeface="Arial"/>
              </a:rPr>
              <a:t>U.P., </a:t>
            </a:r>
            <a:r>
              <a:rPr dirty="0" sz="1800" spc="-5">
                <a:solidFill>
                  <a:srgbClr val="6F2F9F"/>
                </a:solidFill>
                <a:latin typeface="Arial"/>
                <a:cs typeface="Arial"/>
              </a:rPr>
              <a:t>Punjab,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Haryana, Madhya </a:t>
            </a:r>
            <a:r>
              <a:rPr dirty="0" sz="1800" spc="-5">
                <a:solidFill>
                  <a:srgbClr val="6F2F9F"/>
                </a:solidFill>
                <a:latin typeface="Arial"/>
                <a:cs typeface="Arial"/>
              </a:rPr>
              <a:t>Pradesh,  Rajasthan, </a:t>
            </a:r>
            <a:r>
              <a:rPr dirty="0" sz="1800" spc="-20">
                <a:solidFill>
                  <a:srgbClr val="6F2F9F"/>
                </a:solidFill>
                <a:latin typeface="Arial"/>
                <a:cs typeface="Arial"/>
              </a:rPr>
              <a:t>Bihar,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West </a:t>
            </a:r>
            <a:r>
              <a:rPr dirty="0" sz="1800" spc="-5">
                <a:solidFill>
                  <a:srgbClr val="6F2F9F"/>
                </a:solidFill>
                <a:latin typeface="Arial"/>
                <a:cs typeface="Arial"/>
              </a:rPr>
              <a:t>Bengal, Gujarat, Himachal  Pradesh </a:t>
            </a:r>
            <a:r>
              <a:rPr dirty="0" sz="1800" spc="-10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dirty="0" sz="1800" spc="1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6F2F9F"/>
                </a:solidFill>
                <a:latin typeface="Arial"/>
                <a:cs typeface="Arial"/>
              </a:rPr>
              <a:t>Maharashtra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79335" y="278891"/>
            <a:ext cx="5248656" cy="6300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0268" y="4248911"/>
            <a:ext cx="2619756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1523" y="4258055"/>
            <a:ext cx="2496312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© </a:t>
            </a:r>
            <a:r>
              <a:rPr dirty="0" spc="-15"/>
              <a:t>Aviyal </a:t>
            </a:r>
            <a:r>
              <a:rPr dirty="0" spc="-5"/>
              <a:t>Presentations </a:t>
            </a:r>
            <a:r>
              <a:rPr dirty="0"/>
              <a:t>:</a:t>
            </a:r>
            <a:r>
              <a:rPr dirty="0" spc="-10"/>
              <a:t> https://aviyalpresentations.wordpress.com/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Natarajan, Sudarshan</dc:creator>
  <dc:title>PowerPoint Presentation</dc:title>
  <dcterms:created xsi:type="dcterms:W3CDTF">2020-04-27T10:46:44Z</dcterms:created>
  <dcterms:modified xsi:type="dcterms:W3CDTF">2020-04-27T10:46:44Z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2020-04-27T00:00:00Z</vt:filetime>
  </property>
</Properties>
</file>